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IBM Plex Serif"/>
      <p:regular r:id="rId34"/>
      <p:bold r:id="rId35"/>
      <p:italic r:id="rId36"/>
      <p:boldItalic r:id="rId37"/>
    </p:embeddedFont>
    <p:embeddedFont>
      <p:font typeface="Helvetica Neue"/>
      <p:regular r:id="rId38"/>
      <p:bold r:id="rId39"/>
      <p:italic r:id="rId40"/>
      <p:boldItalic r:id="rId41"/>
    </p:embeddedFont>
    <p:embeddedFont>
      <p:font typeface="Helvetica Neue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italic.fntdata"/><Relationship Id="rId20" Type="http://schemas.openxmlformats.org/officeDocument/2006/relationships/slide" Target="slides/slide15.xml"/><Relationship Id="rId42" Type="http://schemas.openxmlformats.org/officeDocument/2006/relationships/font" Target="fonts/HelveticaNeueLight-regular.fntdata"/><Relationship Id="rId41" Type="http://schemas.openxmlformats.org/officeDocument/2006/relationships/font" Target="fonts/HelveticaNeue-boldItalic.fntdata"/><Relationship Id="rId22" Type="http://schemas.openxmlformats.org/officeDocument/2006/relationships/slide" Target="slides/slide17.xml"/><Relationship Id="rId44" Type="http://schemas.openxmlformats.org/officeDocument/2006/relationships/font" Target="fonts/HelveticaNeueLight-italic.fntdata"/><Relationship Id="rId21" Type="http://schemas.openxmlformats.org/officeDocument/2006/relationships/slide" Target="slides/slide16.xml"/><Relationship Id="rId43" Type="http://schemas.openxmlformats.org/officeDocument/2006/relationships/font" Target="fonts/HelveticaNeueLigh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HelveticaNeue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IBMPlexSerif-bold.fntdata"/><Relationship Id="rId12" Type="http://schemas.openxmlformats.org/officeDocument/2006/relationships/slide" Target="slides/slide7.xml"/><Relationship Id="rId34" Type="http://schemas.openxmlformats.org/officeDocument/2006/relationships/font" Target="fonts/IBMPlexSerif-regular.fntdata"/><Relationship Id="rId15" Type="http://schemas.openxmlformats.org/officeDocument/2006/relationships/slide" Target="slides/slide10.xml"/><Relationship Id="rId37" Type="http://schemas.openxmlformats.org/officeDocument/2006/relationships/font" Target="fonts/IBMPlexSerif-boldItalic.fntdata"/><Relationship Id="rId14" Type="http://schemas.openxmlformats.org/officeDocument/2006/relationships/slide" Target="slides/slide9.xml"/><Relationship Id="rId36" Type="http://schemas.openxmlformats.org/officeDocument/2006/relationships/font" Target="fonts/IBMPlexSerif-italic.fntdata"/><Relationship Id="rId17" Type="http://schemas.openxmlformats.org/officeDocument/2006/relationships/slide" Target="slides/slide12.xml"/><Relationship Id="rId39" Type="http://schemas.openxmlformats.org/officeDocument/2006/relationships/font" Target="fonts/HelveticaNeue-bold.fntdata"/><Relationship Id="rId16" Type="http://schemas.openxmlformats.org/officeDocument/2006/relationships/slide" Target="slides/slide11.xml"/><Relationship Id="rId38" Type="http://schemas.openxmlformats.org/officeDocument/2006/relationships/font" Target="fonts/HelveticaNeu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bb585a8d0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bb585a8d0_0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90d1c7acf_0_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d90d1c7acf_0_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d90d1c7acf_0_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d90d1c7acf_0_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90d1c7acf_0_1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90d1c7acf_0_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d90d1c7acf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d90d1c7acf_0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d90d1c7acf_0_1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d90d1c7acf_0_1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d90d1c7acf_0_1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d90d1c7acf_0_1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d90d1c7acf_0_4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d90d1c7acf_0_4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d90d1c7acf_0_2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d90d1c7acf_0_2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d90d1c7acf_0_2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d90d1c7acf_0_2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d90d1c7acf_0_2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d90d1c7acf_0_2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abb585a8d0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abb585a8d0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d90d1c7acf_0_2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d90d1c7acf_0_2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d90d1c7acf_0_3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d90d1c7acf_0_3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d90d1c7acf_0_2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d90d1c7acf_0_2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d90d1c7acf_0_3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d90d1c7acf_0_3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d90d1c7acf_0_3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d90d1c7acf_0_3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d90d1c7acf_0_3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d90d1c7acf_0_3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d90d1c7acf_0_39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d90d1c7acf_0_3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d90d1c7acf_0_4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d90d1c7acf_0_4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d90d1c7acf_0_4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d90d1c7acf_0_4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90d1c7ac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d90d1c7ac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d90d1c7acf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d90d1c7acf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d90d1c7acf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d90d1c7acf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d90d1c7acf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d90d1c7acf_0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d90d1c7acf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d90d1c7acf_0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d90d1c7acf_0_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d90d1c7acf_0_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d90d1c7acf_0_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d90d1c7acf_0_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ng text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" type="body"/>
          </p:nvPr>
        </p:nvSpPr>
        <p:spPr>
          <a:xfrm>
            <a:off x="407025" y="321386"/>
            <a:ext cx="5760600" cy="39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175" lIns="21175" spcFirstLastPara="1" rIns="21175" wrap="square" tIns="211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1pPr>
            <a:lvl2pPr indent="-285750" lvl="1" marL="9144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1pPr>
            <a:lvl2pPr lvl="1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828675" y="881075"/>
            <a:ext cx="78783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3619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3619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404298" y="309825"/>
            <a:ext cx="51315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1pPr>
            <a:lvl2pPr lvl="1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483225" y="702375"/>
            <a:ext cx="57606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>
  <p:cSld name="TITLE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619650" y="1590675"/>
            <a:ext cx="79047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b="1" sz="3000"/>
            </a:lvl1pPr>
            <a:lvl2pPr lvl="1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2" type="title"/>
          </p:nvPr>
        </p:nvSpPr>
        <p:spPr>
          <a:xfrm>
            <a:off x="619650" y="2124075"/>
            <a:ext cx="79047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i="1" sz="2400"/>
            </a:lvl1pPr>
            <a:lvl2pPr lvl="1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2pPr>
            <a:lvl3pPr lvl="2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3pPr>
            <a:lvl4pPr lvl="3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4pPr>
            <a:lvl5pPr lvl="4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5pPr>
            <a:lvl6pPr lvl="5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6pPr>
            <a:lvl7pPr lvl="6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7pPr>
            <a:lvl8pPr lvl="7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8pPr>
            <a:lvl9pPr lvl="8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" type="body"/>
          </p:nvPr>
        </p:nvSpPr>
        <p:spPr>
          <a:xfrm>
            <a:off x="828675" y="881075"/>
            <a:ext cx="74805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3619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3619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04296" y="309825"/>
            <a:ext cx="60147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1pPr>
            <a:lvl2pPr lvl="1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">
  <p:cSld name="Section divi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09575" y="1590675"/>
            <a:ext cx="79047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b="1" sz="3000"/>
            </a:lvl1pPr>
            <a:lvl2pPr lvl="1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parkgeo-logo-white.ai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9809" y="4545007"/>
            <a:ext cx="538857" cy="19476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 txBox="1"/>
          <p:nvPr/>
        </p:nvSpPr>
        <p:spPr>
          <a:xfrm>
            <a:off x="404815" y="3171250"/>
            <a:ext cx="14733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Helvetica Neue"/>
              <a:buNone/>
            </a:pPr>
            <a:r>
              <a:rPr i="1" lang="en-US" sz="22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Sparkgeo</a:t>
            </a:r>
            <a:endParaRPr i="1" sz="2200">
              <a:solidFill>
                <a:schemeClr val="lt1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pic>
        <p:nvPicPr>
          <p:cNvPr id="25" name="Google Shape;2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588" y="3061138"/>
            <a:ext cx="180000" cy="1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5588" y="3326963"/>
            <a:ext cx="180000" cy="1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/>
          <p:nvPr>
            <p:ph type="title"/>
          </p:nvPr>
        </p:nvSpPr>
        <p:spPr>
          <a:xfrm>
            <a:off x="404825" y="1591475"/>
            <a:ext cx="6492300" cy="401400"/>
          </a:xfrm>
          <a:prstGeom prst="rect">
            <a:avLst/>
          </a:prstGeom>
        </p:spPr>
        <p:txBody>
          <a:bodyPr anchorCtr="0" anchor="b" bIns="21175" lIns="21175" spcFirstLastPara="1" rIns="21175" wrap="square" tIns="21175">
            <a:noAutofit/>
          </a:bodyPr>
          <a:lstStyle>
            <a:lvl1pPr lvl="0">
              <a:spcBef>
                <a:spcPts val="1700"/>
              </a:spcBef>
              <a:spcAft>
                <a:spcPts val="0"/>
              </a:spcAft>
              <a:buSzPts val="3400"/>
              <a:buNone/>
              <a:defRPr sz="3400"/>
            </a:lvl1pPr>
            <a:lvl2pPr lvl="1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170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6"/>
          <p:cNvSpPr txBox="1"/>
          <p:nvPr>
            <p:ph idx="1" type="subTitle"/>
          </p:nvPr>
        </p:nvSpPr>
        <p:spPr>
          <a:xfrm>
            <a:off x="404825" y="1954375"/>
            <a:ext cx="6452100" cy="4014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2" type="subTitle"/>
          </p:nvPr>
        </p:nvSpPr>
        <p:spPr>
          <a:xfrm>
            <a:off x="404825" y="2846050"/>
            <a:ext cx="2846700" cy="4014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3" type="subTitle"/>
          </p:nvPr>
        </p:nvSpPr>
        <p:spPr>
          <a:xfrm>
            <a:off x="3699675" y="2984950"/>
            <a:ext cx="2846700" cy="558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2pPr>
            <a:lvl3pPr lvl="2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3pPr>
            <a:lvl4pPr lvl="3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4pPr>
            <a:lvl5pPr lvl="4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5pPr>
            <a:lvl6pPr lvl="5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6pPr>
            <a:lvl7pPr lvl="6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7pPr>
            <a:lvl8pPr lvl="7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8pPr>
            <a:lvl9pPr lvl="8" rtl="0">
              <a:spcBef>
                <a:spcPts val="170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404310" y="309823"/>
            <a:ext cx="41583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1pPr>
            <a:lvl2pPr lvl="1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33" name="Google Shape;33;p7"/>
          <p:cNvSpPr/>
          <p:nvPr>
            <p:ph idx="2" type="pic"/>
          </p:nvPr>
        </p:nvSpPr>
        <p:spPr>
          <a:xfrm>
            <a:off x="4912250" y="392425"/>
            <a:ext cx="3847200" cy="44217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47675" y="1033475"/>
            <a:ext cx="43314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3619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3619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uge text">
  <p:cSld name="Huge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19650" y="1590675"/>
            <a:ext cx="79047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b="1" sz="3000"/>
            </a:lvl1pPr>
            <a:lvl2pPr lvl="1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619650" y="1590675"/>
            <a:ext cx="79047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i="1" sz="3000"/>
            </a:lvl1pPr>
            <a:lvl2pPr lvl="1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2pPr>
            <a:lvl3pPr lvl="2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3pPr>
            <a:lvl4pPr lvl="3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4pPr>
            <a:lvl5pPr lvl="4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5pPr>
            <a:lvl6pPr lvl="5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6pPr>
            <a:lvl7pPr lvl="6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7pPr>
            <a:lvl8pPr lvl="7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8pPr>
            <a:lvl9pPr lvl="8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 b="1" i="1"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Helvetica Neue Light"/>
              <a:buNone/>
              <a:defRPr sz="10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44" name="Google Shape;44;p10"/>
          <p:cNvSpPr/>
          <p:nvPr>
            <p:ph idx="2" type="pic"/>
          </p:nvPr>
        </p:nvSpPr>
        <p:spPr>
          <a:xfrm>
            <a:off x="-10908" y="0"/>
            <a:ext cx="9168900" cy="515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parkgeo-logo-white.ai" id="6" name="Google Shape;6;p1"/>
          <p:cNvPicPr preferRelativeResize="0"/>
          <p:nvPr/>
        </p:nvPicPr>
        <p:blipFill rotWithShape="1">
          <a:blip r:embed="rId1">
            <a:alphaModFix amt="50000"/>
          </a:blip>
          <a:srcRect b="0" l="0" r="0" t="0"/>
          <a:stretch/>
        </p:blipFill>
        <p:spPr>
          <a:xfrm>
            <a:off x="409809" y="4545007"/>
            <a:ext cx="538857" cy="19476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415284" y="229265"/>
            <a:ext cx="79260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175" lIns="21175" spcFirstLastPara="1" rIns="21175" wrap="square" tIns="211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IBM Plex Serif"/>
              <a:buNone/>
              <a:defRPr b="1" i="0" sz="27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BM Plex Serif"/>
              <a:buNone/>
              <a:defRPr i="0" sz="23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828675" y="881075"/>
            <a:ext cx="76833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1175" lIns="21175" spcFirstLastPara="1" rIns="21175" wrap="square" tIns="21175">
            <a:no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3619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3619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IBM Plex Serif"/>
              <a:buChar char="•"/>
              <a:defRPr i="0" sz="2100" u="none" cap="none" strike="noStrike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algn="r">
              <a:buNone/>
              <a:defRPr sz="1000">
                <a:solidFill>
                  <a:srgbClr val="BDBBB7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lanetarycomputer.microsoft.com/" TargetMode="External"/><Relationship Id="rId4" Type="http://schemas.openxmlformats.org/officeDocument/2006/relationships/hyperlink" Target="https://planetarycomputer.microsoft.com/catalog" TargetMode="External"/><Relationship Id="rId5" Type="http://schemas.openxmlformats.org/officeDocument/2006/relationships/hyperlink" Target="https://planetarycomputer.microsoft.com/docs/reference/stac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radiantearth/stac-api-spec/tree/main/item-search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stackstac.readthedocs.i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xarray.dev/en/stable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8D75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14"/>
          <p:cNvSpPr txBox="1"/>
          <p:nvPr>
            <p:ph idx="4294967295" type="title"/>
          </p:nvPr>
        </p:nvSpPr>
        <p:spPr>
          <a:xfrm>
            <a:off x="404825" y="1226725"/>
            <a:ext cx="7847700" cy="401400"/>
          </a:xfrm>
          <a:prstGeom prst="rect">
            <a:avLst/>
          </a:prstGeom>
        </p:spPr>
        <p:txBody>
          <a:bodyPr anchorCtr="0" anchor="ctr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/>
              <a:t>Day 2, Session 2: Raster Data </a:t>
            </a:r>
            <a:endParaRPr/>
          </a:p>
        </p:txBody>
      </p:sp>
      <p:sp>
        <p:nvSpPr>
          <p:cNvPr id="63" name="Google Shape;63;p14"/>
          <p:cNvSpPr txBox="1"/>
          <p:nvPr>
            <p:ph idx="4294967295" type="subTitle"/>
          </p:nvPr>
        </p:nvSpPr>
        <p:spPr>
          <a:xfrm>
            <a:off x="404825" y="1589625"/>
            <a:ext cx="6452100" cy="4014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2000"/>
              <a:t>BC Gov Intermediate Remote Sensing Workshop 2023</a:t>
            </a:r>
            <a:endParaRPr sz="2000"/>
          </a:p>
        </p:txBody>
      </p:sp>
      <p:sp>
        <p:nvSpPr>
          <p:cNvPr id="64" name="Google Shape;64;p14"/>
          <p:cNvSpPr txBox="1"/>
          <p:nvPr>
            <p:ph idx="4294967295" type="subTitle"/>
          </p:nvPr>
        </p:nvSpPr>
        <p:spPr>
          <a:xfrm>
            <a:off x="404825" y="2481300"/>
            <a:ext cx="2846700" cy="4014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/>
              <a:t>Darren Wiens</a:t>
            </a:r>
            <a:endParaRPr/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i="1" lang="en-US"/>
              <a:t>Sparkgeo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 Selections</a:t>
            </a:r>
            <a:endParaRPr/>
          </a:p>
        </p:txBody>
      </p:sp>
      <p:sp>
        <p:nvSpPr>
          <p:cNvPr id="141" name="Google Shape;14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2356400" y="4056100"/>
            <a:ext cx="412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source: </a:t>
            </a:r>
            <a:r>
              <a:rPr lang="en-US"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https://docs.xarray.dev/en/stable/user-guide/indexing.html</a:t>
            </a:r>
            <a:endParaRPr sz="600">
              <a:solidFill>
                <a:schemeClr val="lt1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513" y="1087388"/>
            <a:ext cx="3810976" cy="29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 Interpolation</a:t>
            </a:r>
            <a:endParaRPr/>
          </a:p>
        </p:txBody>
      </p:sp>
      <p:sp>
        <p:nvSpPr>
          <p:cNvPr id="149" name="Google Shape;14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0" name="Google Shape;150;p24"/>
          <p:cNvGrpSpPr/>
          <p:nvPr/>
        </p:nvGrpSpPr>
        <p:grpSpPr>
          <a:xfrm>
            <a:off x="5582474" y="1275899"/>
            <a:ext cx="2031901" cy="2591714"/>
            <a:chOff x="6438624" y="1275886"/>
            <a:chExt cx="2031901" cy="2591714"/>
          </a:xfrm>
        </p:grpSpPr>
        <p:sp>
          <p:nvSpPr>
            <p:cNvPr id="151" name="Google Shape;151;p24"/>
            <p:cNvSpPr txBox="1"/>
            <p:nvPr/>
          </p:nvSpPr>
          <p:spPr>
            <a:xfrm>
              <a:off x="6438625" y="3590700"/>
              <a:ext cx="20319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Darren Wiens original (Sentinel-2)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  <p:pic>
          <p:nvPicPr>
            <p:cNvPr id="152" name="Google Shape;152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438624" y="1275886"/>
              <a:ext cx="2031900" cy="2314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828675" y="881075"/>
            <a:ext cx="47538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can interpolate along any or multiple dimensions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for example: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da.interp(time="2020-08-02")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SpatioTemporal Asset Catalog</a:t>
            </a:r>
            <a:endParaRPr/>
          </a:p>
        </p:txBody>
      </p:sp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“STAC”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Specifies a common structure for describing and cataloging spatiotemporal assets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Life Before STAC</a:t>
            </a:r>
            <a:endParaRPr/>
          </a:p>
        </p:txBody>
      </p:sp>
      <p:sp>
        <p:nvSpPr>
          <p:cNvPr id="166" name="Google Shape;166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10894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Planet</a:t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29250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Maxar</a:t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47606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FTP Sites</a:t>
            </a:r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65962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Emails</a:t>
            </a: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1203275" y="1860575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Planet API</a:t>
            </a:r>
            <a:endParaRPr/>
          </a:p>
        </p:txBody>
      </p:sp>
      <p:cxnSp>
        <p:nvCxnSpPr>
          <p:cNvPr id="172" name="Google Shape;172;p26"/>
          <p:cNvCxnSpPr>
            <a:stCxn id="167" idx="2"/>
            <a:endCxn id="171" idx="0"/>
          </p:cNvCxnSpPr>
          <p:nvPr/>
        </p:nvCxnSpPr>
        <p:spPr>
          <a:xfrm>
            <a:off x="1717178" y="1534126"/>
            <a:ext cx="36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6"/>
          <p:cNvSpPr/>
          <p:nvPr/>
        </p:nvSpPr>
        <p:spPr>
          <a:xfrm>
            <a:off x="3034988" y="1860575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Maxar </a:t>
            </a:r>
            <a:r>
              <a:rPr lang="en-US"/>
              <a:t>API</a:t>
            </a:r>
            <a:endParaRPr/>
          </a:p>
        </p:txBody>
      </p:sp>
      <p:cxnSp>
        <p:nvCxnSpPr>
          <p:cNvPr id="174" name="Google Shape;174;p26"/>
          <p:cNvCxnSpPr>
            <a:stCxn id="168" idx="2"/>
            <a:endCxn id="173" idx="0"/>
          </p:cNvCxnSpPr>
          <p:nvPr/>
        </p:nvCxnSpPr>
        <p:spPr>
          <a:xfrm flipH="1">
            <a:off x="3552478" y="1534126"/>
            <a:ext cx="3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26"/>
          <p:cNvSpPr/>
          <p:nvPr/>
        </p:nvSpPr>
        <p:spPr>
          <a:xfrm>
            <a:off x="4828426" y="1860575"/>
            <a:ext cx="11199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Manual Download</a:t>
            </a:r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6663739" y="1860575"/>
            <a:ext cx="11199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Manual </a:t>
            </a:r>
            <a:r>
              <a:rPr lang="en-US"/>
              <a:t>Download</a:t>
            </a:r>
            <a:endParaRPr/>
          </a:p>
        </p:txBody>
      </p:sp>
      <p:cxnSp>
        <p:nvCxnSpPr>
          <p:cNvPr id="177" name="Google Shape;177;p26"/>
          <p:cNvCxnSpPr>
            <a:stCxn id="169" idx="2"/>
            <a:endCxn id="175" idx="0"/>
          </p:cNvCxnSpPr>
          <p:nvPr/>
        </p:nvCxnSpPr>
        <p:spPr>
          <a:xfrm>
            <a:off x="5388378" y="1534126"/>
            <a:ext cx="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6"/>
          <p:cNvCxnSpPr>
            <a:stCxn id="170" idx="2"/>
            <a:endCxn id="176" idx="0"/>
          </p:cNvCxnSpPr>
          <p:nvPr/>
        </p:nvCxnSpPr>
        <p:spPr>
          <a:xfrm flipH="1">
            <a:off x="7223678" y="1534126"/>
            <a:ext cx="3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p26"/>
          <p:cNvSpPr/>
          <p:nvPr/>
        </p:nvSpPr>
        <p:spPr>
          <a:xfrm>
            <a:off x="4054500" y="4106950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</a:t>
            </a:r>
            <a:endParaRPr/>
          </a:p>
        </p:txBody>
      </p:sp>
      <p:cxnSp>
        <p:nvCxnSpPr>
          <p:cNvPr id="180" name="Google Shape;180;p26"/>
          <p:cNvCxnSpPr>
            <a:stCxn id="181" idx="2"/>
            <a:endCxn id="179" idx="0"/>
          </p:cNvCxnSpPr>
          <p:nvPr/>
        </p:nvCxnSpPr>
        <p:spPr>
          <a:xfrm flipH="1" rot="-5400000">
            <a:off x="2815025" y="2350075"/>
            <a:ext cx="662700" cy="28512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6"/>
          <p:cNvCxnSpPr>
            <a:stCxn id="183" idx="2"/>
            <a:endCxn id="179" idx="0"/>
          </p:cNvCxnSpPr>
          <p:nvPr/>
        </p:nvCxnSpPr>
        <p:spPr>
          <a:xfrm flipH="1" rot="-5400000">
            <a:off x="3730850" y="3265975"/>
            <a:ext cx="662700" cy="10194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6"/>
          <p:cNvCxnSpPr>
            <a:stCxn id="185" idx="2"/>
            <a:endCxn id="179" idx="0"/>
          </p:cNvCxnSpPr>
          <p:nvPr/>
        </p:nvCxnSpPr>
        <p:spPr>
          <a:xfrm rot="5400000">
            <a:off x="4648663" y="3367525"/>
            <a:ext cx="662700" cy="8163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6"/>
          <p:cNvCxnSpPr>
            <a:stCxn id="187" idx="2"/>
            <a:endCxn id="179" idx="0"/>
          </p:cNvCxnSpPr>
          <p:nvPr/>
        </p:nvCxnSpPr>
        <p:spPr>
          <a:xfrm rot="5400000">
            <a:off x="5566625" y="2449825"/>
            <a:ext cx="662700" cy="26517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6"/>
          <p:cNvSpPr/>
          <p:nvPr/>
        </p:nvSpPr>
        <p:spPr>
          <a:xfrm>
            <a:off x="1114025" y="2801425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 1</a:t>
            </a:r>
            <a:endParaRPr/>
          </a:p>
        </p:txBody>
      </p:sp>
      <p:sp>
        <p:nvSpPr>
          <p:cNvPr id="183" name="Google Shape;183;p26"/>
          <p:cNvSpPr/>
          <p:nvPr/>
        </p:nvSpPr>
        <p:spPr>
          <a:xfrm>
            <a:off x="2945750" y="2801425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 2</a:t>
            </a:r>
            <a:endParaRPr/>
          </a:p>
        </p:txBody>
      </p:sp>
      <p:sp>
        <p:nvSpPr>
          <p:cNvPr id="185" name="Google Shape;185;p26"/>
          <p:cNvSpPr/>
          <p:nvPr/>
        </p:nvSpPr>
        <p:spPr>
          <a:xfrm>
            <a:off x="4781413" y="2801425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 3</a:t>
            </a:r>
            <a:endParaRPr/>
          </a:p>
        </p:txBody>
      </p:sp>
      <p:sp>
        <p:nvSpPr>
          <p:cNvPr id="187" name="Google Shape;187;p26"/>
          <p:cNvSpPr/>
          <p:nvPr/>
        </p:nvSpPr>
        <p:spPr>
          <a:xfrm>
            <a:off x="6617075" y="2801425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 4</a:t>
            </a:r>
            <a:endParaRPr/>
          </a:p>
        </p:txBody>
      </p:sp>
      <p:cxnSp>
        <p:nvCxnSpPr>
          <p:cNvPr id="188" name="Google Shape;188;p26"/>
          <p:cNvCxnSpPr>
            <a:stCxn id="176" idx="2"/>
            <a:endCxn id="187" idx="0"/>
          </p:cNvCxnSpPr>
          <p:nvPr/>
        </p:nvCxnSpPr>
        <p:spPr>
          <a:xfrm>
            <a:off x="7223689" y="2503475"/>
            <a:ext cx="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" name="Google Shape;189;p26"/>
          <p:cNvCxnSpPr>
            <a:stCxn id="171" idx="2"/>
            <a:endCxn id="181" idx="0"/>
          </p:cNvCxnSpPr>
          <p:nvPr/>
        </p:nvCxnSpPr>
        <p:spPr>
          <a:xfrm>
            <a:off x="1720775" y="2503475"/>
            <a:ext cx="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6"/>
          <p:cNvCxnSpPr>
            <a:stCxn id="173" idx="2"/>
            <a:endCxn id="183" idx="0"/>
          </p:cNvCxnSpPr>
          <p:nvPr/>
        </p:nvCxnSpPr>
        <p:spPr>
          <a:xfrm>
            <a:off x="3552488" y="2503475"/>
            <a:ext cx="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6"/>
          <p:cNvCxnSpPr>
            <a:stCxn id="175" idx="2"/>
            <a:endCxn id="185" idx="0"/>
          </p:cNvCxnSpPr>
          <p:nvPr/>
        </p:nvCxnSpPr>
        <p:spPr>
          <a:xfrm flipH="1">
            <a:off x="5388076" y="2503475"/>
            <a:ext cx="30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Life With STAC</a:t>
            </a:r>
            <a:endParaRPr/>
          </a:p>
        </p:txBody>
      </p:sp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10894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Planet</a:t>
            </a: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29250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Maxar</a:t>
            </a:r>
            <a:endParaRPr/>
          </a:p>
        </p:txBody>
      </p:sp>
      <p:sp>
        <p:nvSpPr>
          <p:cNvPr id="200" name="Google Shape;200;p27"/>
          <p:cNvSpPr/>
          <p:nvPr/>
        </p:nvSpPr>
        <p:spPr>
          <a:xfrm>
            <a:off x="47606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FTP Sites</a:t>
            </a:r>
            <a:endParaRPr/>
          </a:p>
        </p:txBody>
      </p:sp>
      <p:sp>
        <p:nvSpPr>
          <p:cNvPr id="201" name="Google Shape;201;p27"/>
          <p:cNvSpPr/>
          <p:nvPr/>
        </p:nvSpPr>
        <p:spPr>
          <a:xfrm>
            <a:off x="65962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trike="sngStrike"/>
              <a:t>Emails</a:t>
            </a:r>
            <a:endParaRPr strike="sngStrike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</a:t>
            </a:r>
            <a:endParaRPr/>
          </a:p>
        </p:txBody>
      </p:sp>
      <p:sp>
        <p:nvSpPr>
          <p:cNvPr id="202" name="Google Shape;202;p27"/>
          <p:cNvSpPr/>
          <p:nvPr/>
        </p:nvSpPr>
        <p:spPr>
          <a:xfrm>
            <a:off x="1203275" y="1860575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</a:t>
            </a:r>
            <a:r>
              <a:rPr lang="en-US"/>
              <a:t> API</a:t>
            </a:r>
            <a:endParaRPr/>
          </a:p>
        </p:txBody>
      </p:sp>
      <p:cxnSp>
        <p:nvCxnSpPr>
          <p:cNvPr id="203" name="Google Shape;203;p27"/>
          <p:cNvCxnSpPr>
            <a:stCxn id="198" idx="2"/>
            <a:endCxn id="202" idx="0"/>
          </p:cNvCxnSpPr>
          <p:nvPr/>
        </p:nvCxnSpPr>
        <p:spPr>
          <a:xfrm>
            <a:off x="1717178" y="1534126"/>
            <a:ext cx="36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4" name="Google Shape;204;p27"/>
          <p:cNvSpPr/>
          <p:nvPr/>
        </p:nvSpPr>
        <p:spPr>
          <a:xfrm>
            <a:off x="3034988" y="1860575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</a:t>
            </a:r>
            <a:r>
              <a:rPr lang="en-US"/>
              <a:t> API</a:t>
            </a:r>
            <a:endParaRPr/>
          </a:p>
        </p:txBody>
      </p:sp>
      <p:cxnSp>
        <p:nvCxnSpPr>
          <p:cNvPr id="205" name="Google Shape;205;p27"/>
          <p:cNvCxnSpPr>
            <a:stCxn id="199" idx="2"/>
            <a:endCxn id="204" idx="0"/>
          </p:cNvCxnSpPr>
          <p:nvPr/>
        </p:nvCxnSpPr>
        <p:spPr>
          <a:xfrm flipH="1">
            <a:off x="3552478" y="1534126"/>
            <a:ext cx="3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7"/>
          <p:cNvSpPr/>
          <p:nvPr/>
        </p:nvSpPr>
        <p:spPr>
          <a:xfrm>
            <a:off x="4878400" y="1860575"/>
            <a:ext cx="10194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</a:t>
            </a:r>
            <a:endParaRPr/>
          </a:p>
        </p:txBody>
      </p:sp>
      <p:sp>
        <p:nvSpPr>
          <p:cNvPr id="207" name="Google Shape;207;p27"/>
          <p:cNvSpPr/>
          <p:nvPr/>
        </p:nvSpPr>
        <p:spPr>
          <a:xfrm>
            <a:off x="6710224" y="1860575"/>
            <a:ext cx="10194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</a:t>
            </a:r>
            <a:endParaRPr/>
          </a:p>
        </p:txBody>
      </p:sp>
      <p:cxnSp>
        <p:nvCxnSpPr>
          <p:cNvPr id="208" name="Google Shape;208;p27"/>
          <p:cNvCxnSpPr>
            <a:stCxn id="200" idx="2"/>
            <a:endCxn id="206" idx="0"/>
          </p:cNvCxnSpPr>
          <p:nvPr/>
        </p:nvCxnSpPr>
        <p:spPr>
          <a:xfrm flipH="1">
            <a:off x="5388078" y="1534126"/>
            <a:ext cx="3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7"/>
          <p:cNvCxnSpPr>
            <a:stCxn id="201" idx="2"/>
            <a:endCxn id="207" idx="0"/>
          </p:cNvCxnSpPr>
          <p:nvPr/>
        </p:nvCxnSpPr>
        <p:spPr>
          <a:xfrm flipH="1">
            <a:off x="7219778" y="1534126"/>
            <a:ext cx="4200" cy="326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0" name="Google Shape;210;p27"/>
          <p:cNvSpPr/>
          <p:nvPr/>
        </p:nvSpPr>
        <p:spPr>
          <a:xfrm>
            <a:off x="4054800" y="4106950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</a:t>
            </a:r>
            <a:endParaRPr/>
          </a:p>
        </p:txBody>
      </p:sp>
      <p:cxnSp>
        <p:nvCxnSpPr>
          <p:cNvPr id="211" name="Google Shape;211;p27"/>
          <p:cNvCxnSpPr>
            <a:stCxn id="212" idx="2"/>
            <a:endCxn id="210" idx="0"/>
          </p:cNvCxnSpPr>
          <p:nvPr/>
        </p:nvCxnSpPr>
        <p:spPr>
          <a:xfrm flipH="1" rot="-5400000">
            <a:off x="4423650" y="3957650"/>
            <a:ext cx="2979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7"/>
          <p:cNvCxnSpPr>
            <a:stCxn id="206" idx="2"/>
            <a:endCxn id="212" idx="0"/>
          </p:cNvCxnSpPr>
          <p:nvPr/>
        </p:nvCxnSpPr>
        <p:spPr>
          <a:xfrm rot="5400000">
            <a:off x="4648900" y="2426975"/>
            <a:ext cx="662700" cy="8157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7"/>
          <p:cNvSpPr/>
          <p:nvPr/>
        </p:nvSpPr>
        <p:spPr>
          <a:xfrm>
            <a:off x="3965550" y="3166100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</a:t>
            </a:r>
            <a:endParaRPr/>
          </a:p>
        </p:txBody>
      </p:sp>
      <p:cxnSp>
        <p:nvCxnSpPr>
          <p:cNvPr id="214" name="Google Shape;214;p27"/>
          <p:cNvCxnSpPr>
            <a:stCxn id="212" idx="2"/>
            <a:endCxn id="210" idx="0"/>
          </p:cNvCxnSpPr>
          <p:nvPr/>
        </p:nvCxnSpPr>
        <p:spPr>
          <a:xfrm>
            <a:off x="4572300" y="3809000"/>
            <a:ext cx="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7"/>
          <p:cNvCxnSpPr>
            <a:stCxn id="204" idx="2"/>
            <a:endCxn id="212" idx="0"/>
          </p:cNvCxnSpPr>
          <p:nvPr/>
        </p:nvCxnSpPr>
        <p:spPr>
          <a:xfrm flipH="1" rot="-5400000">
            <a:off x="3730988" y="2324975"/>
            <a:ext cx="662700" cy="10197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7"/>
          <p:cNvCxnSpPr>
            <a:stCxn id="202" idx="2"/>
            <a:endCxn id="212" idx="0"/>
          </p:cNvCxnSpPr>
          <p:nvPr/>
        </p:nvCxnSpPr>
        <p:spPr>
          <a:xfrm flipH="1" rot="-5400000">
            <a:off x="2815175" y="1409075"/>
            <a:ext cx="662700" cy="28515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7"/>
          <p:cNvCxnSpPr>
            <a:stCxn id="207" idx="2"/>
            <a:endCxn id="212" idx="0"/>
          </p:cNvCxnSpPr>
          <p:nvPr/>
        </p:nvCxnSpPr>
        <p:spPr>
          <a:xfrm rot="5400000">
            <a:off x="5564824" y="1511075"/>
            <a:ext cx="662700" cy="26475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Life With STAC</a:t>
            </a:r>
            <a:endParaRPr/>
          </a:p>
        </p:txBody>
      </p: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" name="Google Shape;224;p28"/>
          <p:cNvSpPr/>
          <p:nvPr/>
        </p:nvSpPr>
        <p:spPr>
          <a:xfrm>
            <a:off x="10894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Planet</a:t>
            </a:r>
            <a:endParaRPr/>
          </a:p>
        </p:txBody>
      </p:sp>
      <p:sp>
        <p:nvSpPr>
          <p:cNvPr id="225" name="Google Shape;225;p28"/>
          <p:cNvSpPr/>
          <p:nvPr/>
        </p:nvSpPr>
        <p:spPr>
          <a:xfrm>
            <a:off x="29250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Maxar</a:t>
            </a:r>
            <a:endParaRPr/>
          </a:p>
        </p:txBody>
      </p:sp>
      <p:sp>
        <p:nvSpPr>
          <p:cNvPr id="226" name="Google Shape;226;p28"/>
          <p:cNvSpPr/>
          <p:nvPr/>
        </p:nvSpPr>
        <p:spPr>
          <a:xfrm>
            <a:off x="47606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FTP Sites</a:t>
            </a:r>
            <a:endParaRPr/>
          </a:p>
        </p:txBody>
      </p:sp>
      <p:sp>
        <p:nvSpPr>
          <p:cNvPr id="227" name="Google Shape;227;p28"/>
          <p:cNvSpPr/>
          <p:nvPr/>
        </p:nvSpPr>
        <p:spPr>
          <a:xfrm>
            <a:off x="6596200" y="809925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trike="sngStrike"/>
              <a:t>Emails</a:t>
            </a:r>
            <a:endParaRPr strike="sngStrike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</a:t>
            </a:r>
            <a:endParaRPr/>
          </a:p>
        </p:txBody>
      </p:sp>
      <p:sp>
        <p:nvSpPr>
          <p:cNvPr id="228" name="Google Shape;228;p28"/>
          <p:cNvSpPr/>
          <p:nvPr/>
        </p:nvSpPr>
        <p:spPr>
          <a:xfrm>
            <a:off x="4062299" y="2225250"/>
            <a:ext cx="10194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</a:t>
            </a:r>
            <a:endParaRPr/>
          </a:p>
        </p:txBody>
      </p:sp>
      <p:sp>
        <p:nvSpPr>
          <p:cNvPr id="229" name="Google Shape;229;p28"/>
          <p:cNvSpPr/>
          <p:nvPr/>
        </p:nvSpPr>
        <p:spPr>
          <a:xfrm>
            <a:off x="4054800" y="4106950"/>
            <a:ext cx="10350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</a:t>
            </a:r>
            <a:endParaRPr/>
          </a:p>
        </p:txBody>
      </p:sp>
      <p:cxnSp>
        <p:nvCxnSpPr>
          <p:cNvPr id="230" name="Google Shape;230;p28"/>
          <p:cNvCxnSpPr>
            <a:stCxn id="231" idx="2"/>
            <a:endCxn id="229" idx="0"/>
          </p:cNvCxnSpPr>
          <p:nvPr/>
        </p:nvCxnSpPr>
        <p:spPr>
          <a:xfrm flipH="1" rot="-5400000">
            <a:off x="4423650" y="3957650"/>
            <a:ext cx="2979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8"/>
          <p:cNvCxnSpPr>
            <a:stCxn id="227" idx="2"/>
            <a:endCxn id="228" idx="0"/>
          </p:cNvCxnSpPr>
          <p:nvPr/>
        </p:nvCxnSpPr>
        <p:spPr>
          <a:xfrm rot="5400000">
            <a:off x="5552378" y="553726"/>
            <a:ext cx="691200" cy="2652000"/>
          </a:xfrm>
          <a:prstGeom prst="bentConnector3">
            <a:avLst>
              <a:gd fmla="val 5194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8"/>
          <p:cNvSpPr/>
          <p:nvPr/>
        </p:nvSpPr>
        <p:spPr>
          <a:xfrm>
            <a:off x="3965550" y="3166100"/>
            <a:ext cx="12135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Code</a:t>
            </a:r>
            <a:endParaRPr/>
          </a:p>
        </p:txBody>
      </p:sp>
      <p:cxnSp>
        <p:nvCxnSpPr>
          <p:cNvPr id="233" name="Google Shape;233;p28"/>
          <p:cNvCxnSpPr>
            <a:stCxn id="231" idx="2"/>
            <a:endCxn id="229" idx="0"/>
          </p:cNvCxnSpPr>
          <p:nvPr/>
        </p:nvCxnSpPr>
        <p:spPr>
          <a:xfrm>
            <a:off x="4572300" y="3809000"/>
            <a:ext cx="0" cy="29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28"/>
          <p:cNvCxnSpPr>
            <a:stCxn id="228" idx="2"/>
            <a:endCxn id="231" idx="0"/>
          </p:cNvCxnSpPr>
          <p:nvPr/>
        </p:nvCxnSpPr>
        <p:spPr>
          <a:xfrm flipH="1" rot="-5400000">
            <a:off x="4423349" y="3016800"/>
            <a:ext cx="2979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8"/>
          <p:cNvCxnSpPr>
            <a:stCxn id="226" idx="2"/>
            <a:endCxn id="228" idx="0"/>
          </p:cNvCxnSpPr>
          <p:nvPr/>
        </p:nvCxnSpPr>
        <p:spPr>
          <a:xfrm rot="5400000">
            <a:off x="4634628" y="1471576"/>
            <a:ext cx="691200" cy="816300"/>
          </a:xfrm>
          <a:prstGeom prst="bentConnector3">
            <a:avLst>
              <a:gd fmla="val 5194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8"/>
          <p:cNvCxnSpPr>
            <a:stCxn id="225" idx="2"/>
            <a:endCxn id="228" idx="0"/>
          </p:cNvCxnSpPr>
          <p:nvPr/>
        </p:nvCxnSpPr>
        <p:spPr>
          <a:xfrm flipH="1" rot="-5400000">
            <a:off x="3716728" y="1370176"/>
            <a:ext cx="691200" cy="1019100"/>
          </a:xfrm>
          <a:prstGeom prst="bentConnector3">
            <a:avLst>
              <a:gd fmla="val 5194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8"/>
          <p:cNvCxnSpPr>
            <a:stCxn id="224" idx="2"/>
            <a:endCxn id="228" idx="0"/>
          </p:cNvCxnSpPr>
          <p:nvPr/>
        </p:nvCxnSpPr>
        <p:spPr>
          <a:xfrm flipH="1" rot="-5400000">
            <a:off x="2798978" y="452326"/>
            <a:ext cx="691200" cy="2854800"/>
          </a:xfrm>
          <a:prstGeom prst="bentConnector3">
            <a:avLst>
              <a:gd fmla="val 51943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 Example</a:t>
            </a:r>
            <a:endParaRPr/>
          </a:p>
        </p:txBody>
      </p:sp>
      <p:sp>
        <p:nvSpPr>
          <p:cNvPr id="243" name="Google Shape;24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30200" lvl="0" marL="457200" rtl="0" algn="l">
              <a:spcBef>
                <a:spcPts val="1700"/>
              </a:spcBef>
              <a:spcAft>
                <a:spcPts val="0"/>
              </a:spcAft>
              <a:buSzPts val="1600"/>
              <a:buChar char="-"/>
            </a:pPr>
            <a:r>
              <a:rPr lang="en-US" sz="1600"/>
              <a:t>Microsoft Planetary Computer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https://planetarycomputer.microsoft.com/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 sz="1600"/>
              <a:t>public STAC API containing many collections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 sz="1600"/>
              <a:t>Data Catalog: </a:t>
            </a:r>
            <a:r>
              <a:rPr lang="en-US" sz="1600" u="sng">
                <a:solidFill>
                  <a:schemeClr val="hlink"/>
                </a:solidFill>
                <a:hlinkClick r:id="rId4"/>
              </a:rPr>
              <a:t>https://planetarycomputer.microsoft.com/catalog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 sz="1600"/>
              <a:t>STAC API: </a:t>
            </a:r>
            <a:r>
              <a:rPr lang="en-US" sz="1600" u="sng">
                <a:solidFill>
                  <a:schemeClr val="hlink"/>
                </a:solidFill>
                <a:hlinkClick r:id="rId5"/>
              </a:rPr>
              <a:t>https://planetarycomputer.microsoft.com/docs/reference/stac/</a:t>
            </a:r>
            <a:endParaRPr sz="1600"/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Specifications</a:t>
            </a:r>
            <a:endParaRPr/>
          </a:p>
        </p:txBody>
      </p:sp>
      <p:sp>
        <p:nvSpPr>
          <p:cNvPr id="250" name="Google Shape;25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p30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4 specifications: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Catalogs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Collections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Items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API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Catalogs, Collections, and Items are JSON files* (or similar stored in a database)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JSON schemas (required properties, etc.) defined in the specs</a:t>
            </a:r>
            <a:endParaRPr sz="1800"/>
          </a:p>
        </p:txBody>
      </p:sp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3473225" y="1468725"/>
            <a:ext cx="48324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https://github.com/radiantearth/stac-spec</a:t>
            </a:r>
            <a:endParaRPr sz="1300"/>
          </a:p>
        </p:txBody>
      </p:sp>
      <p:sp>
        <p:nvSpPr>
          <p:cNvPr id="253" name="Google Shape;253;p30"/>
          <p:cNvSpPr txBox="1"/>
          <p:nvPr>
            <p:ph idx="1" type="body"/>
          </p:nvPr>
        </p:nvSpPr>
        <p:spPr>
          <a:xfrm>
            <a:off x="3473225" y="2018525"/>
            <a:ext cx="51540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https://github.com/radiantearth/stac-api-spec/</a:t>
            </a:r>
            <a:endParaRPr sz="1300"/>
          </a:p>
        </p:txBody>
      </p:sp>
      <p:sp>
        <p:nvSpPr>
          <p:cNvPr id="254" name="Google Shape;254;p30"/>
          <p:cNvSpPr/>
          <p:nvPr/>
        </p:nvSpPr>
        <p:spPr>
          <a:xfrm>
            <a:off x="3081400" y="1433325"/>
            <a:ext cx="321300" cy="7623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0"/>
          <p:cNvSpPr/>
          <p:nvPr/>
        </p:nvSpPr>
        <p:spPr>
          <a:xfrm>
            <a:off x="3081400" y="2243075"/>
            <a:ext cx="321300" cy="2424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 txBox="1"/>
          <p:nvPr>
            <p:ph idx="1" type="body"/>
          </p:nvPr>
        </p:nvSpPr>
        <p:spPr>
          <a:xfrm>
            <a:off x="3402700" y="3675875"/>
            <a:ext cx="51540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r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*JSON is like a Python dictionary</a:t>
            </a:r>
            <a:endParaRPr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</a:t>
            </a:r>
            <a:r>
              <a:rPr lang="en-US"/>
              <a:t> Catalog</a:t>
            </a:r>
            <a:endParaRPr/>
          </a:p>
        </p:txBody>
      </p:sp>
      <p:sp>
        <p:nvSpPr>
          <p:cNvPr id="262" name="Google Shape;26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p31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Container for other catalogs, collections, or items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Most commonly, there is a single catalog at the top level of a STAC catalog</a:t>
            </a:r>
            <a:endParaRPr sz="1800"/>
          </a:p>
        </p:txBody>
      </p:sp>
      <p:sp>
        <p:nvSpPr>
          <p:cNvPr id="264" name="Google Shape;264;p31"/>
          <p:cNvSpPr/>
          <p:nvPr/>
        </p:nvSpPr>
        <p:spPr>
          <a:xfrm>
            <a:off x="3548400" y="2302775"/>
            <a:ext cx="2047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Microsoft Planetary Computer</a:t>
            </a:r>
            <a:endParaRPr/>
          </a:p>
        </p:txBody>
      </p:sp>
      <p:sp>
        <p:nvSpPr>
          <p:cNvPr id="265" name="Google Shape;265;p31"/>
          <p:cNvSpPr txBox="1"/>
          <p:nvPr>
            <p:ph idx="1" type="body"/>
          </p:nvPr>
        </p:nvSpPr>
        <p:spPr>
          <a:xfrm>
            <a:off x="2681325" y="2278475"/>
            <a:ext cx="6981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Catalog</a:t>
            </a:r>
            <a:endParaRPr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Collection</a:t>
            </a:r>
            <a:endParaRPr/>
          </a:p>
        </p:txBody>
      </p:sp>
      <p:sp>
        <p:nvSpPr>
          <p:cNvPr id="271" name="Google Shape;271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2" name="Google Shape;272;p32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Container for other catalogs, collections, or items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Usually a collection contains many related items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Most commonly, there are many collections, one for each logical grouping of items</a:t>
            </a:r>
            <a:endParaRPr sz="1800"/>
          </a:p>
        </p:txBody>
      </p:sp>
      <p:sp>
        <p:nvSpPr>
          <p:cNvPr id="273" name="Google Shape;273;p32"/>
          <p:cNvSpPr/>
          <p:nvPr/>
        </p:nvSpPr>
        <p:spPr>
          <a:xfrm>
            <a:off x="3548400" y="2302775"/>
            <a:ext cx="2047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Microsoft Planetary Computer</a:t>
            </a: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33609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Sentinel-2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Level-2A</a:t>
            </a:r>
            <a:endParaRPr/>
          </a:p>
        </p:txBody>
      </p:sp>
      <p:sp>
        <p:nvSpPr>
          <p:cNvPr id="275" name="Google Shape;275;p32"/>
          <p:cNvSpPr/>
          <p:nvPr/>
        </p:nvSpPr>
        <p:spPr>
          <a:xfrm>
            <a:off x="17907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Daymet</a:t>
            </a: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49311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Landsat</a:t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65013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Many others…</a:t>
            </a:r>
            <a:endParaRPr/>
          </a:p>
        </p:txBody>
      </p:sp>
      <p:cxnSp>
        <p:nvCxnSpPr>
          <p:cNvPr id="278" name="Google Shape;278;p32"/>
          <p:cNvCxnSpPr>
            <a:stCxn id="273" idx="2"/>
            <a:endCxn id="274" idx="0"/>
          </p:cNvCxnSpPr>
          <p:nvPr/>
        </p:nvCxnSpPr>
        <p:spPr>
          <a:xfrm rot="5400000">
            <a:off x="4137600" y="2715575"/>
            <a:ext cx="204300" cy="6645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2"/>
          <p:cNvCxnSpPr>
            <a:stCxn id="273" idx="2"/>
            <a:endCxn id="276" idx="0"/>
          </p:cNvCxnSpPr>
          <p:nvPr/>
        </p:nvCxnSpPr>
        <p:spPr>
          <a:xfrm flipH="1" rot="-5400000">
            <a:off x="4922700" y="2594975"/>
            <a:ext cx="204300" cy="905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2"/>
          <p:cNvCxnSpPr>
            <a:stCxn id="273" idx="2"/>
            <a:endCxn id="275" idx="0"/>
          </p:cNvCxnSpPr>
          <p:nvPr/>
        </p:nvCxnSpPr>
        <p:spPr>
          <a:xfrm rot="5400000">
            <a:off x="3352500" y="1930475"/>
            <a:ext cx="204300" cy="2234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2"/>
          <p:cNvCxnSpPr>
            <a:stCxn id="273" idx="2"/>
            <a:endCxn id="277" idx="0"/>
          </p:cNvCxnSpPr>
          <p:nvPr/>
        </p:nvCxnSpPr>
        <p:spPr>
          <a:xfrm flipH="1" rot="-5400000">
            <a:off x="5707800" y="1809875"/>
            <a:ext cx="204300" cy="24759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32"/>
          <p:cNvSpPr txBox="1"/>
          <p:nvPr>
            <p:ph idx="1" type="body"/>
          </p:nvPr>
        </p:nvSpPr>
        <p:spPr>
          <a:xfrm>
            <a:off x="564525" y="3125675"/>
            <a:ext cx="9624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Collections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Agenda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828675" y="881075"/>
            <a:ext cx="78783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61950" lvl="0" marL="457200" rtl="0" algn="l">
              <a:spcBef>
                <a:spcPts val="170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Talk about Raster Data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Google Colab</a:t>
            </a:r>
            <a:endParaRPr/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Item</a:t>
            </a:r>
            <a:endParaRPr/>
          </a:p>
        </p:txBody>
      </p:sp>
      <p:sp>
        <p:nvSpPr>
          <p:cNvPr id="288" name="Google Shape;28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9" name="Google Shape;289;p33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Documents describing a particular dataset that is associated with a date (or date range) and location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Contains </a:t>
            </a:r>
            <a:r>
              <a:rPr i="1" lang="en-US" sz="1800"/>
              <a:t>links</a:t>
            </a:r>
            <a:r>
              <a:rPr lang="en-US" sz="1800"/>
              <a:t> to geospatial assets and other metadata</a:t>
            </a:r>
            <a:endParaRPr sz="1800"/>
          </a:p>
        </p:txBody>
      </p:sp>
      <p:sp>
        <p:nvSpPr>
          <p:cNvPr id="290" name="Google Shape;290;p33"/>
          <p:cNvSpPr/>
          <p:nvPr/>
        </p:nvSpPr>
        <p:spPr>
          <a:xfrm>
            <a:off x="3548400" y="2302775"/>
            <a:ext cx="2047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Microsoft Planetary Computer</a:t>
            </a:r>
            <a:endParaRPr/>
          </a:p>
        </p:txBody>
      </p:sp>
      <p:sp>
        <p:nvSpPr>
          <p:cNvPr id="291" name="Google Shape;291;p33"/>
          <p:cNvSpPr/>
          <p:nvPr/>
        </p:nvSpPr>
        <p:spPr>
          <a:xfrm>
            <a:off x="33609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Sentinel-2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Level-2A</a:t>
            </a:r>
            <a:endParaRPr/>
          </a:p>
        </p:txBody>
      </p:sp>
      <p:sp>
        <p:nvSpPr>
          <p:cNvPr id="292" name="Google Shape;292;p33"/>
          <p:cNvSpPr/>
          <p:nvPr/>
        </p:nvSpPr>
        <p:spPr>
          <a:xfrm>
            <a:off x="17907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Daymet</a:t>
            </a:r>
            <a:endParaRPr/>
          </a:p>
        </p:txBody>
      </p:sp>
      <p:sp>
        <p:nvSpPr>
          <p:cNvPr id="293" name="Google Shape;293;p33"/>
          <p:cNvSpPr/>
          <p:nvPr/>
        </p:nvSpPr>
        <p:spPr>
          <a:xfrm>
            <a:off x="49311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Landsat</a:t>
            </a:r>
            <a:endParaRPr/>
          </a:p>
        </p:txBody>
      </p:sp>
      <p:sp>
        <p:nvSpPr>
          <p:cNvPr id="294" name="Google Shape;294;p33"/>
          <p:cNvSpPr/>
          <p:nvPr/>
        </p:nvSpPr>
        <p:spPr>
          <a:xfrm>
            <a:off x="6501375" y="3149963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Many others…</a:t>
            </a:r>
            <a:endParaRPr/>
          </a:p>
        </p:txBody>
      </p:sp>
      <p:sp>
        <p:nvSpPr>
          <p:cNvPr id="295" name="Google Shape;295;p33"/>
          <p:cNvSpPr/>
          <p:nvPr/>
        </p:nvSpPr>
        <p:spPr>
          <a:xfrm>
            <a:off x="1608213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Daymet Items</a:t>
            </a:r>
            <a:endParaRPr/>
          </a:p>
        </p:txBody>
      </p:sp>
      <p:sp>
        <p:nvSpPr>
          <p:cNvPr id="296" name="Google Shape;296;p33"/>
          <p:cNvSpPr/>
          <p:nvPr/>
        </p:nvSpPr>
        <p:spPr>
          <a:xfrm>
            <a:off x="3178400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Sentinel-2</a:t>
            </a:r>
            <a:r>
              <a:rPr lang="en-US"/>
              <a:t> Items</a:t>
            </a:r>
            <a:endParaRPr/>
          </a:p>
        </p:txBody>
      </p:sp>
      <p:sp>
        <p:nvSpPr>
          <p:cNvPr id="297" name="Google Shape;297;p33"/>
          <p:cNvSpPr/>
          <p:nvPr/>
        </p:nvSpPr>
        <p:spPr>
          <a:xfrm>
            <a:off x="4748563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Landsat</a:t>
            </a:r>
            <a:r>
              <a:rPr lang="en-US"/>
              <a:t> Items</a:t>
            </a:r>
            <a:endParaRPr/>
          </a:p>
        </p:txBody>
      </p:sp>
      <p:sp>
        <p:nvSpPr>
          <p:cNvPr id="298" name="Google Shape;298;p33"/>
          <p:cNvSpPr/>
          <p:nvPr/>
        </p:nvSpPr>
        <p:spPr>
          <a:xfrm>
            <a:off x="6318738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</a:t>
            </a:r>
            <a:r>
              <a:rPr lang="en-US"/>
              <a:t> Items</a:t>
            </a:r>
            <a:endParaRPr/>
          </a:p>
        </p:txBody>
      </p:sp>
      <p:cxnSp>
        <p:nvCxnSpPr>
          <p:cNvPr id="299" name="Google Shape;299;p33"/>
          <p:cNvCxnSpPr>
            <a:stCxn id="290" idx="2"/>
            <a:endCxn id="291" idx="0"/>
          </p:cNvCxnSpPr>
          <p:nvPr/>
        </p:nvCxnSpPr>
        <p:spPr>
          <a:xfrm rot="5400000">
            <a:off x="4137600" y="2715575"/>
            <a:ext cx="204300" cy="6645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33"/>
          <p:cNvCxnSpPr>
            <a:stCxn id="290" idx="2"/>
            <a:endCxn id="293" idx="0"/>
          </p:cNvCxnSpPr>
          <p:nvPr/>
        </p:nvCxnSpPr>
        <p:spPr>
          <a:xfrm flipH="1" rot="-5400000">
            <a:off x="4922700" y="2594975"/>
            <a:ext cx="204300" cy="905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33"/>
          <p:cNvCxnSpPr>
            <a:stCxn id="290" idx="2"/>
            <a:endCxn id="294" idx="0"/>
          </p:cNvCxnSpPr>
          <p:nvPr/>
        </p:nvCxnSpPr>
        <p:spPr>
          <a:xfrm flipH="1" rot="-5400000">
            <a:off x="5707800" y="1809875"/>
            <a:ext cx="204300" cy="24759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3"/>
          <p:cNvCxnSpPr>
            <a:stCxn id="290" idx="2"/>
            <a:endCxn id="292" idx="0"/>
          </p:cNvCxnSpPr>
          <p:nvPr/>
        </p:nvCxnSpPr>
        <p:spPr>
          <a:xfrm rot="5400000">
            <a:off x="3352500" y="1930475"/>
            <a:ext cx="204300" cy="2234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3"/>
          <p:cNvCxnSpPr>
            <a:stCxn id="292" idx="2"/>
            <a:endCxn id="295" idx="0"/>
          </p:cNvCxnSpPr>
          <p:nvPr/>
        </p:nvCxnSpPr>
        <p:spPr>
          <a:xfrm flipH="1" rot="-5400000">
            <a:off x="2285475" y="3844763"/>
            <a:ext cx="204300" cy="1005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3"/>
          <p:cNvCxnSpPr>
            <a:stCxn id="291" idx="2"/>
            <a:endCxn id="296" idx="0"/>
          </p:cNvCxnSpPr>
          <p:nvPr/>
        </p:nvCxnSpPr>
        <p:spPr>
          <a:xfrm flipH="1" rot="-5400000">
            <a:off x="3855525" y="3844913"/>
            <a:ext cx="204300" cy="1002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3"/>
          <p:cNvCxnSpPr>
            <a:stCxn id="293" idx="2"/>
            <a:endCxn id="297" idx="0"/>
          </p:cNvCxnSpPr>
          <p:nvPr/>
        </p:nvCxnSpPr>
        <p:spPr>
          <a:xfrm flipH="1" rot="-5400000">
            <a:off x="5425725" y="3844913"/>
            <a:ext cx="204300" cy="1002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33"/>
          <p:cNvCxnSpPr>
            <a:stCxn id="294" idx="2"/>
            <a:endCxn id="298" idx="0"/>
          </p:cNvCxnSpPr>
          <p:nvPr/>
        </p:nvCxnSpPr>
        <p:spPr>
          <a:xfrm flipH="1" rot="-5400000">
            <a:off x="6995925" y="3844913"/>
            <a:ext cx="204300" cy="1002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33"/>
          <p:cNvSpPr txBox="1"/>
          <p:nvPr>
            <p:ph idx="1" type="body"/>
          </p:nvPr>
        </p:nvSpPr>
        <p:spPr>
          <a:xfrm>
            <a:off x="910125" y="4027750"/>
            <a:ext cx="698100" cy="6915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-US" sz="1300"/>
              <a:t>Items</a:t>
            </a:r>
            <a:endParaRPr sz="1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Item Assets</a:t>
            </a:r>
            <a:endParaRPr/>
          </a:p>
        </p:txBody>
      </p:sp>
      <p:sp>
        <p:nvSpPr>
          <p:cNvPr id="313" name="Google Shape;31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4" name="Google Shape;314;p34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Each STAC Item contains (among other things):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geometry (geojson)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bbox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properties (must contains a datetime </a:t>
            </a:r>
            <a:r>
              <a:rPr lang="en-US" sz="1800"/>
              <a:t>property</a:t>
            </a:r>
            <a:r>
              <a:rPr lang="en-US" sz="1800"/>
              <a:t>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links (URLs to itself, parent catalog/collection, etc.)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assets (actual data)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href (URL to the data)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STAC API spec defines how a STAC API should behave</a:t>
            </a:r>
            <a:endParaRPr sz="1800"/>
          </a:p>
        </p:txBody>
      </p:sp>
      <p:sp>
        <p:nvSpPr>
          <p:cNvPr id="320" name="Google Shape;320;p35"/>
          <p:cNvSpPr/>
          <p:nvPr/>
        </p:nvSpPr>
        <p:spPr>
          <a:xfrm>
            <a:off x="3283800" y="1544648"/>
            <a:ext cx="2576400" cy="11916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</a:t>
            </a:r>
            <a:endParaRPr/>
          </a:p>
        </p:txBody>
      </p:sp>
      <p:sp>
        <p:nvSpPr>
          <p:cNvPr id="321" name="Google Shape;321;p35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</a:t>
            </a:r>
            <a:endParaRPr/>
          </a:p>
        </p:txBody>
      </p:sp>
      <p:sp>
        <p:nvSpPr>
          <p:cNvPr id="322" name="Google Shape;322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3" name="Google Shape;323;p35"/>
          <p:cNvSpPr/>
          <p:nvPr/>
        </p:nvSpPr>
        <p:spPr>
          <a:xfrm>
            <a:off x="3548400" y="1644150"/>
            <a:ext cx="2047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Microsoft Planetary Computer Catalog, Collections, and Items</a:t>
            </a: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3842813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Matching</a:t>
            </a:r>
            <a:r>
              <a:rPr lang="en-US"/>
              <a:t> Items</a:t>
            </a:r>
            <a:endParaRPr/>
          </a:p>
        </p:txBody>
      </p:sp>
      <p:cxnSp>
        <p:nvCxnSpPr>
          <p:cNvPr id="325" name="Google Shape;325;p35"/>
          <p:cNvCxnSpPr>
            <a:stCxn id="320" idx="2"/>
            <a:endCxn id="326" idx="0"/>
          </p:cNvCxnSpPr>
          <p:nvPr/>
        </p:nvCxnSpPr>
        <p:spPr>
          <a:xfrm flipH="1" rot="-5400000">
            <a:off x="4417800" y="2890448"/>
            <a:ext cx="309000" cy="6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35"/>
          <p:cNvSpPr/>
          <p:nvPr/>
        </p:nvSpPr>
        <p:spPr>
          <a:xfrm>
            <a:off x="4025700" y="3045238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Search Query</a:t>
            </a:r>
            <a:endParaRPr/>
          </a:p>
        </p:txBody>
      </p:sp>
      <p:cxnSp>
        <p:nvCxnSpPr>
          <p:cNvPr id="327" name="Google Shape;327;p35"/>
          <p:cNvCxnSpPr>
            <a:stCxn id="326" idx="2"/>
            <a:endCxn id="324" idx="0"/>
          </p:cNvCxnSpPr>
          <p:nvPr/>
        </p:nvCxnSpPr>
        <p:spPr>
          <a:xfrm flipH="1" rot="-5400000">
            <a:off x="4467750" y="3792688"/>
            <a:ext cx="309000" cy="999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8" name="Google Shape;328;p35"/>
          <p:cNvSpPr/>
          <p:nvPr/>
        </p:nvSpPr>
        <p:spPr>
          <a:xfrm>
            <a:off x="2272625" y="3045238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Collection Info</a:t>
            </a: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2090025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Matching Collections</a:t>
            </a:r>
            <a:endParaRPr/>
          </a:p>
        </p:txBody>
      </p:sp>
      <p:cxnSp>
        <p:nvCxnSpPr>
          <p:cNvPr id="330" name="Google Shape;330;p35"/>
          <p:cNvCxnSpPr>
            <a:stCxn id="328" idx="2"/>
            <a:endCxn id="329" idx="0"/>
          </p:cNvCxnSpPr>
          <p:nvPr/>
        </p:nvCxnSpPr>
        <p:spPr>
          <a:xfrm flipH="1" rot="-5400000">
            <a:off x="2714825" y="3792538"/>
            <a:ext cx="309000" cy="1002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35"/>
          <p:cNvCxnSpPr>
            <a:stCxn id="320" idx="2"/>
            <a:endCxn id="328" idx="0"/>
          </p:cNvCxnSpPr>
          <p:nvPr/>
        </p:nvCxnSpPr>
        <p:spPr>
          <a:xfrm rot="5400000">
            <a:off x="3541050" y="2014298"/>
            <a:ext cx="309000" cy="17529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35"/>
          <p:cNvSpPr/>
          <p:nvPr/>
        </p:nvSpPr>
        <p:spPr>
          <a:xfrm>
            <a:off x="5595613" y="3997150"/>
            <a:ext cx="1458378" cy="752706"/>
          </a:xfrm>
          <a:prstGeom prst="flowChartMultidocumen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Things</a:t>
            </a:r>
            <a:endParaRPr/>
          </a:p>
        </p:txBody>
      </p:sp>
      <p:sp>
        <p:nvSpPr>
          <p:cNvPr id="333" name="Google Shape;333;p35"/>
          <p:cNvSpPr/>
          <p:nvPr/>
        </p:nvSpPr>
        <p:spPr>
          <a:xfrm>
            <a:off x="5778500" y="3045238"/>
            <a:ext cx="1093200" cy="642900"/>
          </a:xfrm>
          <a:prstGeom prst="flowChartAlternate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Endpoints</a:t>
            </a:r>
            <a:endParaRPr/>
          </a:p>
        </p:txBody>
      </p:sp>
      <p:cxnSp>
        <p:nvCxnSpPr>
          <p:cNvPr id="334" name="Google Shape;334;p35"/>
          <p:cNvCxnSpPr>
            <a:stCxn id="333" idx="2"/>
            <a:endCxn id="332" idx="0"/>
          </p:cNvCxnSpPr>
          <p:nvPr/>
        </p:nvCxnSpPr>
        <p:spPr>
          <a:xfrm flipH="1" rot="-5400000">
            <a:off x="6220550" y="3792688"/>
            <a:ext cx="309000" cy="999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35"/>
          <p:cNvCxnSpPr>
            <a:stCxn id="320" idx="2"/>
            <a:endCxn id="333" idx="0"/>
          </p:cNvCxnSpPr>
          <p:nvPr/>
        </p:nvCxnSpPr>
        <p:spPr>
          <a:xfrm flipH="1" rot="-5400000">
            <a:off x="5294100" y="2014148"/>
            <a:ext cx="309000" cy="1753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 Conformance</a:t>
            </a:r>
            <a:endParaRPr/>
          </a:p>
        </p:txBody>
      </p:sp>
      <p:sp>
        <p:nvSpPr>
          <p:cNvPr id="341" name="Google Shape;34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2" name="Google Shape;342;p36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There is a </a:t>
            </a:r>
            <a:r>
              <a:rPr i="1" lang="en-US" sz="1800"/>
              <a:t>core</a:t>
            </a:r>
            <a:r>
              <a:rPr lang="en-US" sz="1800"/>
              <a:t> API that defines very basic endpoints (e.g. list collections)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It also defines a </a:t>
            </a:r>
            <a:r>
              <a:rPr i="1" lang="en-US" sz="1800"/>
              <a:t>conformance </a:t>
            </a:r>
            <a:r>
              <a:rPr lang="en-US" sz="1800"/>
              <a:t>endpoint that lists the specs and extensions available in the API</a:t>
            </a:r>
            <a:endParaRPr sz="1800"/>
          </a:p>
        </p:txBody>
      </p:sp>
      <p:pic>
        <p:nvPicPr>
          <p:cNvPr id="343" name="Google Shape;3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2299" y="2282350"/>
            <a:ext cx="3459400" cy="24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 Item Search</a:t>
            </a:r>
            <a:endParaRPr/>
          </a:p>
        </p:txBody>
      </p:sp>
      <p:sp>
        <p:nvSpPr>
          <p:cNvPr id="349" name="Google Shape;34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0" name="Google Shape;350;p37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if the API </a:t>
            </a:r>
            <a:r>
              <a:rPr i="1" lang="en-US" sz="1800"/>
              <a:t>conforms</a:t>
            </a:r>
            <a:r>
              <a:rPr lang="en-US" sz="1800"/>
              <a:t> to the item-search spec, we can use the “/search” endpoint to search for matching items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item search is often implemented as both a GET and POST endpoint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when we send a GET request, the query parameters are embedded directly into the URL (e.g. “.../search?</a:t>
            </a:r>
            <a:r>
              <a:rPr lang="en-US" sz="1800">
                <a:highlight>
                  <a:srgbClr val="E69138"/>
                </a:highlight>
              </a:rPr>
              <a:t>A=1&amp;B=2&amp;...</a:t>
            </a:r>
            <a:r>
              <a:rPr lang="en-US" sz="1800"/>
              <a:t>”)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we can send complicated geojson geometries (many, many coordinates), so the URL can get extremely long, breaking many clients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POST requests allow us to embed data (like query parameters) alongside requests in JSON, circumventing URL length limits</a:t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API Item Search</a:t>
            </a:r>
            <a:endParaRPr/>
          </a:p>
        </p:txBody>
      </p:sp>
      <p:sp>
        <p:nvSpPr>
          <p:cNvPr id="356" name="Google Shape;35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7" name="Google Shape;357;p38"/>
          <p:cNvSpPr txBox="1"/>
          <p:nvPr>
            <p:ph idx="1" type="body"/>
          </p:nvPr>
        </p:nvSpPr>
        <p:spPr>
          <a:xfrm>
            <a:off x="828675" y="896775"/>
            <a:ext cx="7728000" cy="9300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36550" lvl="0" marL="457200" rtl="0" algn="l">
              <a:spcBef>
                <a:spcPts val="1700"/>
              </a:spcBef>
              <a:spcAft>
                <a:spcPts val="0"/>
              </a:spcAft>
              <a:buSzPts val="1700"/>
              <a:buChar char="-"/>
            </a:pPr>
            <a:r>
              <a:rPr lang="en-US" sz="1700" u="sng">
                <a:solidFill>
                  <a:schemeClr val="hlink"/>
                </a:solidFill>
                <a:hlinkClick r:id="rId3"/>
              </a:rPr>
              <a:t>https://github.com/radiantearth/stac-api-spec/tree/main/item-search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example POST body:</a:t>
            </a:r>
            <a:endParaRPr sz="1700"/>
          </a:p>
        </p:txBody>
      </p:sp>
      <p:sp>
        <p:nvSpPr>
          <p:cNvPr id="358" name="Google Shape;358;p38"/>
          <p:cNvSpPr txBox="1"/>
          <p:nvPr/>
        </p:nvSpPr>
        <p:spPr>
          <a:xfrm>
            <a:off x="2258175" y="1913625"/>
            <a:ext cx="48690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    "collections": ["landsat8","sentinel"],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    "bbox": [10.415,36.066,3.779,44.213],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    "limit": 200,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    "datetime": "2017-05-05T00:00:00Z"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AFD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rgbClr val="FAF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359" name="Google Shape;359;p38"/>
          <p:cNvSpPr txBox="1"/>
          <p:nvPr>
            <p:ph idx="1" type="body"/>
          </p:nvPr>
        </p:nvSpPr>
        <p:spPr>
          <a:xfrm>
            <a:off x="828675" y="3330775"/>
            <a:ext cx="7728000" cy="9300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36550" lvl="0" marL="457200" rtl="0" algn="l">
              <a:spcBef>
                <a:spcPts val="170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note that we can search across collections</a:t>
            </a:r>
            <a:endParaRPr sz="17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9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STAC Assets</a:t>
            </a:r>
            <a:endParaRPr/>
          </a:p>
        </p:txBody>
      </p:sp>
      <p:sp>
        <p:nvSpPr>
          <p:cNvPr id="365" name="Google Shape;365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6" name="Google Shape;366;p39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STAC Items do not contain spatial data, only links to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links can point to </a:t>
            </a:r>
            <a:r>
              <a:rPr i="1" lang="en-US" sz="1800"/>
              <a:t>any</a:t>
            </a:r>
            <a:r>
              <a:rPr lang="en-US" sz="1800"/>
              <a:t> file type</a:t>
            </a:r>
            <a:endParaRPr sz="1800"/>
          </a:p>
          <a:p>
            <a:pPr indent="0" lvl="0" marL="45720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Good: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links are to something we can download and load into numpy arrays, like a </a:t>
            </a:r>
            <a:r>
              <a:rPr b="1" lang="en-US" sz="1800"/>
              <a:t>GeoTIFF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Even Better: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links are to files that allow us to download only the </a:t>
            </a:r>
            <a:r>
              <a:rPr i="1" lang="en-US" sz="1800"/>
              <a:t>pixels</a:t>
            </a:r>
            <a:r>
              <a:rPr lang="en-US" sz="1800"/>
              <a:t> we want, like a </a:t>
            </a:r>
            <a:r>
              <a:rPr b="1" lang="en-US" sz="1800"/>
              <a:t>Cloud-Optimized GeoTIFF</a:t>
            </a:r>
            <a:endParaRPr b="1"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0"/>
          <p:cNvSpPr txBox="1"/>
          <p:nvPr>
            <p:ph type="title"/>
          </p:nvPr>
        </p:nvSpPr>
        <p:spPr>
          <a:xfrm>
            <a:off x="404301" y="309825"/>
            <a:ext cx="64956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Cloud-Optimized GeoTIFFS (COGs)</a:t>
            </a:r>
            <a:endParaRPr/>
          </a:p>
        </p:txBody>
      </p:sp>
      <p:sp>
        <p:nvSpPr>
          <p:cNvPr id="372" name="Google Shape;372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3" name="Google Shape;373;p40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COGs are a subset of traditional GeoTIFFs (they are both *.tif)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COG features: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full resolution data is </a:t>
            </a:r>
            <a:r>
              <a:rPr b="1" lang="en-US" sz="1800"/>
              <a:t>tiled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the file begins with a </a:t>
            </a:r>
            <a:r>
              <a:rPr b="1" lang="en-US" sz="1800"/>
              <a:t>header</a:t>
            </a:r>
            <a:r>
              <a:rPr lang="en-US" sz="1800"/>
              <a:t> describing the tiles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overviews (i.e. pyramids) are optional, but if included they must also be described with a similar header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Valid COGs support </a:t>
            </a:r>
            <a:r>
              <a:rPr b="1" i="1" lang="en-US" sz="1800"/>
              <a:t>HTTP GET range requests</a:t>
            </a:r>
            <a:r>
              <a:rPr lang="en-US" sz="1800"/>
              <a:t>, meaning that a COG reader can request and retrieve only certain bytes (i.e. pixels) within a given range (bounding box)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1"/>
          <p:cNvSpPr txBox="1"/>
          <p:nvPr>
            <p:ph type="title"/>
          </p:nvPr>
        </p:nvSpPr>
        <p:spPr>
          <a:xfrm>
            <a:off x="404301" y="309825"/>
            <a:ext cx="64956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+ STAC + COG = stackstac</a:t>
            </a:r>
            <a:endParaRPr/>
          </a:p>
        </p:txBody>
      </p:sp>
      <p:sp>
        <p:nvSpPr>
          <p:cNvPr id="379" name="Google Shape;37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0" name="Google Shape;380;p41"/>
          <p:cNvSpPr txBox="1"/>
          <p:nvPr>
            <p:ph idx="1" type="body"/>
          </p:nvPr>
        </p:nvSpPr>
        <p:spPr>
          <a:xfrm>
            <a:off x="828675" y="881075"/>
            <a:ext cx="77280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https://stackstac.readthedocs.io/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converts STAC metadata into a lazy xarray DataArray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lazy = only loads data when necessary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creates an xarray shell with coordinates (e.g. lat, long, time, other attributes) that you can filter, mosaic, and aggregate upon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once ready, you can “compute()” the DataArray to fetch actual pixels from imagery assets (some functions implicitly call compute(), so you may not necessarily have to use the method)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if the assets are COGs and there is a bounding box filter, only those pixels will be fetched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Structures Recap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828675" y="881075"/>
            <a:ext cx="78783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61950" lvl="0" marL="457200" rtl="0" algn="l">
              <a:spcBef>
                <a:spcPts val="170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Tables/Vector data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pandas (data frame)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GeoPandas (spatial data frame)</a:t>
            </a:r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Structures Recap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828675" y="881075"/>
            <a:ext cx="78783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61950" lvl="0" marL="457200" rtl="0" algn="l">
              <a:spcBef>
                <a:spcPts val="170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Raster</a:t>
            </a:r>
            <a:r>
              <a:rPr lang="en-US"/>
              <a:t> data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numpy (grid)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/>
              <a:t>rasterio (numpy grid + spatial profile)</a:t>
            </a:r>
            <a:endParaRPr/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828675" y="881075"/>
            <a:ext cx="37434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https://docs.xarray.dev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Builds on numpy arrays by adding labels for dimensions, coordinates, and attributes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Data structures: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Dataset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DataArray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We’ll mostly talk about DataArray</a:t>
            </a:r>
            <a:endParaRPr sz="1800"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93" name="Google Shape;93;p18"/>
          <p:cNvGrpSpPr/>
          <p:nvPr/>
        </p:nvGrpSpPr>
        <p:grpSpPr>
          <a:xfrm>
            <a:off x="4469125" y="1596313"/>
            <a:ext cx="4121100" cy="2332737"/>
            <a:chOff x="4469125" y="1596313"/>
            <a:chExt cx="4121100" cy="2332737"/>
          </a:xfrm>
        </p:grpSpPr>
        <p:pic>
          <p:nvPicPr>
            <p:cNvPr id="94" name="Google Shape;9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72000" y="1596313"/>
              <a:ext cx="4018224" cy="2055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18"/>
            <p:cNvSpPr txBox="1"/>
            <p:nvPr/>
          </p:nvSpPr>
          <p:spPr>
            <a:xfrm>
              <a:off x="4469125" y="3652150"/>
              <a:ext cx="412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https://docs.xarray.dev/en/stable/user-guide/data-structures.html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828675" y="881075"/>
            <a:ext cx="37434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b="1" lang="en-US" sz="1800"/>
              <a:t>values (variables)</a:t>
            </a:r>
            <a:endParaRPr b="1" sz="1800"/>
          </a:p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gridded numpy array(s)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often: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band data (e.g. red, green, blue)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time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other</a:t>
            </a:r>
            <a:endParaRPr sz="1800"/>
          </a:p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03" name="Google Shape;103;p19"/>
          <p:cNvGrpSpPr/>
          <p:nvPr/>
        </p:nvGrpSpPr>
        <p:grpSpPr>
          <a:xfrm>
            <a:off x="4469125" y="1366150"/>
            <a:ext cx="4121100" cy="2562900"/>
            <a:chOff x="4469125" y="1366150"/>
            <a:chExt cx="4121100" cy="2562900"/>
          </a:xfrm>
        </p:grpSpPr>
        <p:sp>
          <p:nvSpPr>
            <p:cNvPr id="104" name="Google Shape;104;p19"/>
            <p:cNvSpPr txBox="1"/>
            <p:nvPr/>
          </p:nvSpPr>
          <p:spPr>
            <a:xfrm>
              <a:off x="4469125" y="3652150"/>
              <a:ext cx="412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https://docs.xarray.dev/en/stable/user-guide/data-structures.html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  <p:pic>
          <p:nvPicPr>
            <p:cNvPr id="105" name="Google Shape;10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32525" y="1366150"/>
              <a:ext cx="3524250" cy="2286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828675" y="881075"/>
            <a:ext cx="37434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b="1" lang="en-US" sz="1800"/>
              <a:t>dims</a:t>
            </a:r>
            <a:endParaRPr b="1" sz="1800"/>
          </a:p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an array of coordinate names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for example: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[“lat”, “long”, “t”]</a:t>
            </a:r>
            <a:endParaRPr sz="1800"/>
          </a:p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3" name="Google Shape;113;p20"/>
          <p:cNvGrpSpPr/>
          <p:nvPr/>
        </p:nvGrpSpPr>
        <p:grpSpPr>
          <a:xfrm>
            <a:off x="4469125" y="1366150"/>
            <a:ext cx="4121100" cy="2562900"/>
            <a:chOff x="4469125" y="1366150"/>
            <a:chExt cx="4121100" cy="2562900"/>
          </a:xfrm>
        </p:grpSpPr>
        <p:sp>
          <p:nvSpPr>
            <p:cNvPr id="114" name="Google Shape;114;p20"/>
            <p:cNvSpPr txBox="1"/>
            <p:nvPr/>
          </p:nvSpPr>
          <p:spPr>
            <a:xfrm>
              <a:off x="4469125" y="3652150"/>
              <a:ext cx="412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https://docs.xarray.dev/en/stable/user-guide/data-structures.html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  <p:pic>
          <p:nvPicPr>
            <p:cNvPr id="115" name="Google Shape;11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32525" y="1366150"/>
              <a:ext cx="3524250" cy="2286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828675" y="881075"/>
            <a:ext cx="37434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b="1" lang="en-US" sz="1800"/>
              <a:t>coordinates</a:t>
            </a:r>
            <a:endParaRPr b="1" sz="1800"/>
          </a:p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arrays of values for each dimension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for example: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[10, 20, …, 80, 90]</a:t>
            </a:r>
            <a:endParaRPr sz="1800"/>
          </a:p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23" name="Google Shape;123;p21"/>
          <p:cNvGrpSpPr/>
          <p:nvPr/>
        </p:nvGrpSpPr>
        <p:grpSpPr>
          <a:xfrm>
            <a:off x="4469125" y="1366150"/>
            <a:ext cx="4121100" cy="2562900"/>
            <a:chOff x="4469125" y="1366150"/>
            <a:chExt cx="4121100" cy="2562900"/>
          </a:xfrm>
        </p:grpSpPr>
        <p:sp>
          <p:nvSpPr>
            <p:cNvPr id="124" name="Google Shape;124;p21"/>
            <p:cNvSpPr txBox="1"/>
            <p:nvPr/>
          </p:nvSpPr>
          <p:spPr>
            <a:xfrm>
              <a:off x="4469125" y="3652150"/>
              <a:ext cx="412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https://docs.xarray.dev/en/stable/user-guide/data-structures.html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  <p:pic>
          <p:nvPicPr>
            <p:cNvPr id="125" name="Google Shape;12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32525" y="1366150"/>
              <a:ext cx="3524250" cy="2286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404297" y="309825"/>
            <a:ext cx="5608200" cy="5001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Xarray DataArray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828675" y="881075"/>
            <a:ext cx="3743400" cy="3486300"/>
          </a:xfrm>
          <a:prstGeom prst="rect">
            <a:avLst/>
          </a:prstGeom>
        </p:spPr>
        <p:txBody>
          <a:bodyPr anchorCtr="0" anchor="t" bIns="21175" lIns="21175" spcFirstLastPara="1" rIns="21175" wrap="square" tIns="2117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b="1" lang="en-US" sz="1800"/>
              <a:t>attribut</a:t>
            </a:r>
            <a:r>
              <a:rPr b="1" lang="en-US" sz="1800"/>
              <a:t>es</a:t>
            </a:r>
            <a:endParaRPr b="1" sz="1800"/>
          </a:p>
          <a:p>
            <a:pPr indent="-342900" lvl="0" marL="457200" rtl="0" algn="l">
              <a:spcBef>
                <a:spcPts val="17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arbitrary metadata that applies to the entire DataArray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for example: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{“crs”: “4326”}</a:t>
            </a:r>
            <a:endParaRPr sz="1800"/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33" name="Google Shape;133;p22"/>
          <p:cNvGrpSpPr/>
          <p:nvPr/>
        </p:nvGrpSpPr>
        <p:grpSpPr>
          <a:xfrm>
            <a:off x="4469125" y="1366150"/>
            <a:ext cx="4121100" cy="2562900"/>
            <a:chOff x="4469125" y="1366150"/>
            <a:chExt cx="4121100" cy="2562900"/>
          </a:xfrm>
        </p:grpSpPr>
        <p:sp>
          <p:nvSpPr>
            <p:cNvPr id="134" name="Google Shape;134;p22"/>
            <p:cNvSpPr txBox="1"/>
            <p:nvPr/>
          </p:nvSpPr>
          <p:spPr>
            <a:xfrm>
              <a:off x="4469125" y="3652150"/>
              <a:ext cx="412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solidFill>
                    <a:schemeClr val="lt1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source: https://docs.xarray.dev/en/stable/user-guide/data-structures.html</a:t>
              </a:r>
              <a:endParaRPr sz="600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  <p:pic>
          <p:nvPicPr>
            <p:cNvPr id="135" name="Google Shape;135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32525" y="1366150"/>
              <a:ext cx="3524250" cy="2286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FF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70C0B7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